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3030" y="-5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3F93F-AC87-41DB-90BA-6C7974D207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E08C2-E7EF-4D96-B8F9-F3CF2766E6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D7CAA-680B-4109-BD6B-754E75BB47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EAEF-DBEB-4F38-AB8B-4A513D1B36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598F9-0CC7-4FD5-8B15-E5F8CAAA26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86F49-64E0-4A61-9E1B-48E118A295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AD23B-1CB5-4C61-A0EA-EAF9091FBD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8C4E-5EB0-4499-BBFD-54F3FE6190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14E8E-5DDB-4F44-AF7D-29353B88F3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3E11E-E7FE-4DAE-8647-A2AAC86BD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A4B1D-58DB-4D88-B9F4-73C8F21861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0B3414DB-148B-4A77-BDE0-FA8EFC5D9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36"/>
          <p:cNvSpPr>
            <a:spLocks noChangeArrowheads="1"/>
          </p:cNvSpPr>
          <p:nvPr/>
        </p:nvSpPr>
        <p:spPr bwMode="auto">
          <a:xfrm>
            <a:off x="146708" y="4426744"/>
            <a:ext cx="6477000" cy="24384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54578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zh-TW" alt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GS創英角ﾎﾟｯﾌﾟ体"/>
                <a:ea typeface="HGS創英角ﾎﾟｯﾌﾟ体"/>
              </a:rPr>
              <a:t>第</a:t>
            </a:r>
            <a:r>
              <a:rPr lang="en-US" altLang="ja-JP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GS創英角ﾎﾟｯﾌﾟ体"/>
                <a:ea typeface="HGS創英角ﾎﾟｯﾌﾟ体"/>
              </a:rPr>
              <a:t>254</a:t>
            </a:r>
            <a:r>
              <a:rPr lang="zh-TW" alt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GS創英角ﾎﾟｯﾌﾟ体"/>
                <a:ea typeface="HGS創英角ﾎﾟｯﾌﾟ体"/>
              </a:rPr>
              <a:t>回</a:t>
            </a:r>
            <a:r>
              <a:rPr lang="zh-TW" alt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GS創英角ﾎﾟｯﾌﾟ体"/>
                <a:ea typeface="HGS創英角ﾎﾟｯﾌﾟ体"/>
              </a:rPr>
              <a:t>　聖路加健康講座</a:t>
            </a:r>
            <a:endParaRPr lang="ja-JP" alt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HGS創英角ﾎﾟｯﾌﾟ体"/>
              <a:ea typeface="HGS創英角ﾎﾟｯﾌﾟ体"/>
            </a:endParaRPr>
          </a:p>
        </p:txBody>
      </p:sp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>
            <a:off x="352059" y="1447800"/>
            <a:ext cx="6124941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16"/>
              </a:avLst>
            </a:prstTxWarp>
          </a:bodyPr>
          <a:lstStyle/>
          <a:p>
            <a:pPr>
              <a:defRPr/>
            </a:pPr>
            <a:r>
              <a:rPr lang="ja-JP" altLang="en-US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女子</a:t>
            </a:r>
            <a:r>
              <a:rPr lang="ja-JP" altLang="en-US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アスリートの健康</a:t>
            </a:r>
            <a:r>
              <a:rPr lang="ja-JP" altLang="en-US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問題</a:t>
            </a:r>
            <a:endParaRPr lang="en-US" altLang="ja-JP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2053" name="Text Box 118"/>
          <p:cNvSpPr txBox="1">
            <a:spLocks noChangeArrowheads="1"/>
          </p:cNvSpPr>
          <p:nvPr/>
        </p:nvSpPr>
        <p:spPr bwMode="auto">
          <a:xfrm>
            <a:off x="1471864" y="3312696"/>
            <a:ext cx="36808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HGS創英角ｺﾞｼｯｸUB" pitchFamily="50" charset="-128"/>
                <a:ea typeface="HGS創英角ｺﾞｼｯｸUB" pitchFamily="50" charset="-128"/>
              </a:rPr>
              <a:t>8</a:t>
            </a:r>
            <a:r>
              <a:rPr lang="ja-JP" altLang="en-US" dirty="0" smtClean="0">
                <a:latin typeface="HGS創英角ｺﾞｼｯｸUB" pitchFamily="50" charset="-128"/>
                <a:ea typeface="HGS創英角ｺﾞｼｯｸUB" pitchFamily="50" charset="-128"/>
              </a:rPr>
              <a:t>月</a:t>
            </a:r>
            <a:r>
              <a:rPr lang="en-US" altLang="ja-JP" dirty="0" smtClean="0">
                <a:latin typeface="HGS創英角ｺﾞｼｯｸUB" pitchFamily="50" charset="-128"/>
                <a:ea typeface="HGS創英角ｺﾞｼｯｸUB" pitchFamily="50" charset="-128"/>
              </a:rPr>
              <a:t>25</a:t>
            </a:r>
            <a:r>
              <a:rPr lang="ja-JP" altLang="en-US" dirty="0" smtClean="0">
                <a:latin typeface="HGS創英角ｺﾞｼｯｸUB" pitchFamily="50" charset="-128"/>
                <a:ea typeface="HGS創英角ｺﾞｼｯｸUB" pitchFamily="50" charset="-128"/>
              </a:rPr>
              <a:t>日</a:t>
            </a:r>
            <a:r>
              <a:rPr lang="ja-JP" altLang="en-US" dirty="0">
                <a:latin typeface="HGS創英角ｺﾞｼｯｸUB" pitchFamily="50" charset="-128"/>
                <a:ea typeface="HGS創英角ｺﾞｼｯｸUB" pitchFamily="50" charset="-128"/>
              </a:rPr>
              <a:t>（火）　午後</a:t>
            </a:r>
            <a:r>
              <a:rPr lang="en-US" altLang="ja-JP" dirty="0">
                <a:latin typeface="HGS創英角ｺﾞｼｯｸUB" pitchFamily="50" charset="-128"/>
                <a:ea typeface="HGS創英角ｺﾞｼｯｸUB" pitchFamily="50" charset="-128"/>
              </a:rPr>
              <a:t>6:00</a:t>
            </a:r>
            <a:r>
              <a:rPr lang="ja-JP" altLang="en-US" dirty="0" smtClean="0">
                <a:latin typeface="HGS創英角ｺﾞｼｯｸUB" pitchFamily="50" charset="-128"/>
                <a:ea typeface="HGS創英角ｺﾞｼｯｸUB" pitchFamily="50" charset="-128"/>
              </a:rPr>
              <a:t>～</a:t>
            </a:r>
            <a:r>
              <a:rPr lang="en-US" altLang="ja-JP" dirty="0" smtClean="0">
                <a:latin typeface="HGS創英角ｺﾞｼｯｸUB" pitchFamily="50" charset="-128"/>
                <a:ea typeface="HGS創英角ｺﾞｼｯｸUB" pitchFamily="50" charset="-128"/>
              </a:rPr>
              <a:t>7:00</a:t>
            </a:r>
            <a:endParaRPr lang="en-US" altLang="ja-JP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054" name="Text Box 119"/>
          <p:cNvSpPr txBox="1">
            <a:spLocks noChangeArrowheads="1"/>
          </p:cNvSpPr>
          <p:nvPr/>
        </p:nvSpPr>
        <p:spPr bwMode="auto">
          <a:xfrm>
            <a:off x="1447800" y="3962400"/>
            <a:ext cx="4900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latin typeface="HGS創英角ｺﾞｼｯｸUB" pitchFamily="50" charset="-128"/>
                <a:ea typeface="HGS創英角ｺﾞｼｯｸUB" pitchFamily="50" charset="-128"/>
              </a:rPr>
              <a:t>聖路加国際病院　</a:t>
            </a:r>
            <a:r>
              <a:rPr lang="en-US" altLang="ja-JP" dirty="0">
                <a:latin typeface="HGS創英角ｺﾞｼｯｸUB" pitchFamily="50" charset="-128"/>
                <a:ea typeface="HGS創英角ｺﾞｼｯｸUB" pitchFamily="50" charset="-128"/>
              </a:rPr>
              <a:t>2</a:t>
            </a:r>
            <a:r>
              <a:rPr lang="ja-JP" altLang="en-US" dirty="0">
                <a:latin typeface="HGS創英角ｺﾞｼｯｸUB" pitchFamily="50" charset="-128"/>
                <a:ea typeface="HGS創英角ｺﾞｼｯｸUB" pitchFamily="50" charset="-128"/>
              </a:rPr>
              <a:t>階　トイスラー記念ホール</a:t>
            </a:r>
          </a:p>
        </p:txBody>
      </p:sp>
      <p:sp>
        <p:nvSpPr>
          <p:cNvPr id="2055" name="Rectangle 121"/>
          <p:cNvSpPr>
            <a:spLocks noChangeArrowheads="1"/>
          </p:cNvSpPr>
          <p:nvPr/>
        </p:nvSpPr>
        <p:spPr bwMode="auto">
          <a:xfrm>
            <a:off x="-24063" y="2749340"/>
            <a:ext cx="6781800" cy="49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altLang="ja-JP" sz="22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endParaRPr lang="en-US" altLang="ja-JP" sz="28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endParaRPr lang="en-US" altLang="ja-JP" sz="28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endParaRPr lang="en-US" altLang="ja-JP" sz="28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endParaRPr lang="en-US" altLang="ja-JP" sz="28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endParaRPr lang="en-US" altLang="ja-JP" sz="28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ja-JP" altLang="en-US" sz="2800" dirty="0">
                <a:latin typeface="HGS創英角ｺﾞｼｯｸUB" pitchFamily="50" charset="-128"/>
                <a:ea typeface="HGS創英角ｺﾞｼｯｸUB" pitchFamily="50" charset="-128"/>
              </a:rPr>
              <a:t> 　 </a:t>
            </a:r>
            <a:r>
              <a:rPr lang="ja-JP" altLang="en-US" sz="2800" dirty="0" smtClean="0">
                <a:latin typeface="HGS創英角ｺﾞｼｯｸUB" pitchFamily="50" charset="-128"/>
                <a:ea typeface="HGS創英角ｺﾞｼｯｸUB" pitchFamily="50" charset="-128"/>
              </a:rPr>
              <a:t> 百枝　幹雄</a:t>
            </a:r>
            <a:endParaRPr lang="en-US" altLang="ja-JP" sz="2800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ja-JP" altLang="en-US" sz="1050" dirty="0" smtClean="0">
                <a:latin typeface="HGS創英角ｺﾞｼｯｸUB" pitchFamily="50" charset="-128"/>
                <a:ea typeface="HGS創英角ｺﾞｼｯｸUB" pitchFamily="50" charset="-128"/>
              </a:rPr>
              <a:t> </a:t>
            </a:r>
            <a:r>
              <a:rPr lang="en-US" altLang="ja-JP" sz="1050" dirty="0" smtClean="0">
                <a:latin typeface="HGS創英角ｺﾞｼｯｸUB" pitchFamily="50" charset="-128"/>
                <a:ea typeface="HGS創英角ｺﾞｼｯｸUB" pitchFamily="50" charset="-128"/>
              </a:rPr>
              <a:t>        </a:t>
            </a:r>
          </a:p>
          <a:p>
            <a:r>
              <a:rPr lang="en-US" altLang="ja-JP" sz="2000" dirty="0" smtClean="0">
                <a:latin typeface="HGS創英角ｺﾞｼｯｸUB" pitchFamily="50" charset="-128"/>
                <a:ea typeface="HGS創英角ｺﾞｼｯｸUB" pitchFamily="50" charset="-128"/>
              </a:rPr>
              <a:t>      </a:t>
            </a:r>
            <a:r>
              <a:rPr lang="ja-JP" altLang="en-US" sz="2000" dirty="0" smtClean="0">
                <a:latin typeface="HGS創英角ｺﾞｼｯｸUB" pitchFamily="50" charset="-128"/>
                <a:ea typeface="HGS創英角ｺﾞｼｯｸUB" pitchFamily="50" charset="-128"/>
              </a:rPr>
              <a:t>   聖路加</a:t>
            </a:r>
            <a:r>
              <a:rPr lang="ja-JP" altLang="en-US" sz="2000" dirty="0">
                <a:latin typeface="HGS創英角ｺﾞｼｯｸUB" pitchFamily="50" charset="-128"/>
                <a:ea typeface="HGS創英角ｺﾞｼｯｸUB" pitchFamily="50" charset="-128"/>
              </a:rPr>
              <a:t>国際</a:t>
            </a:r>
            <a:r>
              <a:rPr lang="ja-JP" altLang="en-US" sz="2000" dirty="0" smtClean="0">
                <a:latin typeface="HGS創英角ｺﾞｼｯｸUB" pitchFamily="50" charset="-128"/>
                <a:ea typeface="HGS創英角ｺﾞｼｯｸUB" pitchFamily="50" charset="-128"/>
              </a:rPr>
              <a:t>病院 </a:t>
            </a:r>
            <a:endParaRPr lang="en-US" altLang="ja-JP" sz="2000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ja-JP" altLang="en-US" sz="2000" dirty="0">
                <a:latin typeface="HGS創英角ｺﾞｼｯｸUB" pitchFamily="50" charset="-128"/>
                <a:ea typeface="HGS創英角ｺﾞｼｯｸUB" pitchFamily="50" charset="-128"/>
              </a:rPr>
              <a:t>　</a:t>
            </a:r>
            <a:r>
              <a:rPr lang="ja-JP" altLang="en-US" sz="2000" dirty="0" smtClean="0">
                <a:latin typeface="HGS創英角ｺﾞｼｯｸUB" pitchFamily="50" charset="-128"/>
                <a:ea typeface="HGS創英角ｺﾞｼｯｸUB" pitchFamily="50" charset="-128"/>
              </a:rPr>
              <a:t>　　女性総合診療部</a:t>
            </a:r>
            <a:r>
              <a:rPr lang="ja-JP" altLang="en-US" sz="2000" dirty="0">
                <a:latin typeface="HGS創英角ｺﾞｼｯｸUB" pitchFamily="50" charset="-128"/>
                <a:ea typeface="HGS創英角ｺﾞｼｯｸUB" pitchFamily="50" charset="-128"/>
              </a:rPr>
              <a:t>　</a:t>
            </a:r>
            <a:r>
              <a:rPr lang="ja-JP" altLang="en-US" sz="2000" dirty="0" smtClean="0">
                <a:latin typeface="HGS創英角ｺﾞｼｯｸUB" pitchFamily="50" charset="-128"/>
                <a:ea typeface="HGS創英角ｺﾞｼｯｸUB" pitchFamily="50" charset="-128"/>
              </a:rPr>
              <a:t>部長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20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endParaRPr lang="en-US" altLang="ja-JP" sz="8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ja-JP" altLang="en-US" sz="1600" dirty="0">
                <a:latin typeface="HGS創英角ｺﾞｼｯｸUB" pitchFamily="50" charset="-128"/>
                <a:ea typeface="HGS創英角ｺﾞｼｯｸUB" pitchFamily="50" charset="-128"/>
              </a:rPr>
              <a:t>　</a:t>
            </a:r>
            <a:r>
              <a:rPr lang="ja-JP" altLang="en-US" sz="2000" dirty="0">
                <a:latin typeface="HGS創英角ｺﾞｼｯｸUB" pitchFamily="50" charset="-128"/>
                <a:ea typeface="HGS創英角ｺﾞｼｯｸUB" pitchFamily="50" charset="-128"/>
              </a:rPr>
              <a:t>　　　</a:t>
            </a:r>
          </a:p>
          <a:p>
            <a:r>
              <a:rPr lang="ja-JP" altLang="en-US" sz="1600" dirty="0">
                <a:latin typeface="HGS創英角ｺﾞｼｯｸUB" pitchFamily="50" charset="-128"/>
                <a:ea typeface="HGS創英角ｺﾞｼｯｸUB" pitchFamily="50" charset="-128"/>
              </a:rPr>
              <a:t>　　</a:t>
            </a:r>
            <a:endParaRPr lang="en-US" altLang="ja-JP" sz="1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endParaRPr lang="en-US" altLang="zh-CN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zh-TW" altLang="en-US" sz="1600" dirty="0"/>
          </a:p>
        </p:txBody>
      </p:sp>
      <p:sp>
        <p:nvSpPr>
          <p:cNvPr id="2056" name="AutoShape 123"/>
          <p:cNvSpPr>
            <a:spLocks noChangeArrowheads="1"/>
          </p:cNvSpPr>
          <p:nvPr/>
        </p:nvSpPr>
        <p:spPr bwMode="auto">
          <a:xfrm>
            <a:off x="304800" y="3352800"/>
            <a:ext cx="1143000" cy="304800"/>
          </a:xfrm>
          <a:prstGeom prst="roundRect">
            <a:avLst>
              <a:gd name="adj" fmla="val 26042"/>
            </a:avLst>
          </a:prstGeom>
          <a:solidFill>
            <a:srgbClr val="0000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ea typeface="HGS創英角ｺﾞｼｯｸUB" pitchFamily="50" charset="-128"/>
              </a:rPr>
              <a:t>日　時</a:t>
            </a:r>
          </a:p>
        </p:txBody>
      </p:sp>
      <p:sp>
        <p:nvSpPr>
          <p:cNvPr id="2057" name="AutoShape 124"/>
          <p:cNvSpPr>
            <a:spLocks noChangeArrowheads="1"/>
          </p:cNvSpPr>
          <p:nvPr/>
        </p:nvSpPr>
        <p:spPr bwMode="auto">
          <a:xfrm>
            <a:off x="304800" y="4002504"/>
            <a:ext cx="1143000" cy="304800"/>
          </a:xfrm>
          <a:prstGeom prst="roundRect">
            <a:avLst>
              <a:gd name="adj" fmla="val 26042"/>
            </a:avLst>
          </a:prstGeom>
          <a:solidFill>
            <a:srgbClr val="0000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ea typeface="HGS創英角ｺﾞｼｯｸUB" pitchFamily="50" charset="-128"/>
              </a:rPr>
              <a:t>会　場</a:t>
            </a:r>
          </a:p>
        </p:txBody>
      </p:sp>
      <p:sp>
        <p:nvSpPr>
          <p:cNvPr id="2059" name="AutoShape 126"/>
          <p:cNvSpPr>
            <a:spLocks noChangeArrowheads="1"/>
          </p:cNvSpPr>
          <p:nvPr/>
        </p:nvSpPr>
        <p:spPr bwMode="auto">
          <a:xfrm>
            <a:off x="328864" y="4564856"/>
            <a:ext cx="1143000" cy="304800"/>
          </a:xfrm>
          <a:prstGeom prst="roundRect">
            <a:avLst>
              <a:gd name="adj" fmla="val 26042"/>
            </a:avLst>
          </a:prstGeom>
          <a:solidFill>
            <a:srgbClr val="0000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ea typeface="HGS創英角ｺﾞｼｯｸUB" pitchFamily="50" charset="-128"/>
              </a:rPr>
              <a:t>講師紹介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61" y="7086600"/>
            <a:ext cx="649922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テキスト ボックス 13"/>
          <p:cNvSpPr txBox="1">
            <a:spLocks noChangeArrowheads="1"/>
          </p:cNvSpPr>
          <p:nvPr/>
        </p:nvSpPr>
        <p:spPr bwMode="auto">
          <a:xfrm>
            <a:off x="252412" y="7933298"/>
            <a:ext cx="6324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b="1" dirty="0" smtClean="0"/>
              <a:t>※</a:t>
            </a:r>
            <a:r>
              <a:rPr lang="ja-JP" altLang="en-US" sz="1600" b="1" dirty="0" smtClean="0"/>
              <a:t>今後の予定：</a:t>
            </a:r>
            <a:r>
              <a:rPr lang="en-US" altLang="ja-JP" sz="1600" b="1" dirty="0" smtClean="0"/>
              <a:t>9</a:t>
            </a:r>
            <a:r>
              <a:rPr lang="ja-JP" altLang="en-US" sz="1600" b="1" dirty="0" smtClean="0"/>
              <a:t>月</a:t>
            </a:r>
            <a:r>
              <a:rPr lang="en-US" altLang="ja-JP" sz="1600" b="1" dirty="0" smtClean="0"/>
              <a:t>29</a:t>
            </a:r>
            <a:r>
              <a:rPr lang="ja-JP" altLang="en-US" sz="1600" b="1" dirty="0" smtClean="0"/>
              <a:t>日（火）午後</a:t>
            </a:r>
            <a:r>
              <a:rPr lang="en-US" altLang="ja-JP" sz="1600" b="1" dirty="0" smtClean="0"/>
              <a:t>6</a:t>
            </a:r>
            <a:r>
              <a:rPr lang="ja-JP" altLang="en-US" sz="1600" b="1" dirty="0" smtClean="0"/>
              <a:t>時～　</a:t>
            </a:r>
            <a:endParaRPr lang="en-US" altLang="ja-JP" sz="1600" b="1" dirty="0" smtClean="0"/>
          </a:p>
          <a:p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　　　　　　　相談支援</a:t>
            </a:r>
            <a:r>
              <a:rPr lang="ja-JP" altLang="en-US" sz="1600" b="1" dirty="0"/>
              <a:t>センター　</a:t>
            </a:r>
            <a:r>
              <a:rPr lang="ja-JP" altLang="en-US" sz="1600" b="1" dirty="0" smtClean="0"/>
              <a:t>がん相談</a:t>
            </a:r>
            <a:r>
              <a:rPr lang="ja-JP" altLang="en-US" sz="1600" b="1" dirty="0"/>
              <a:t>支援室</a:t>
            </a:r>
            <a:r>
              <a:rPr lang="ja-JP" altLang="en-US" sz="1600" b="1" dirty="0" smtClean="0"/>
              <a:t>　　</a:t>
            </a:r>
            <a:endParaRPr lang="en-US" altLang="ja-JP" sz="1600" b="1" dirty="0" smtClean="0"/>
          </a:p>
          <a:p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　　　　　　　アシスタントナースマネジャー　</a:t>
            </a:r>
            <a:r>
              <a:rPr lang="zh-TW" altLang="en-US" sz="1600" b="1" dirty="0" smtClean="0"/>
              <a:t>橋本</a:t>
            </a:r>
            <a:r>
              <a:rPr lang="zh-TW" altLang="en-US" sz="1600" b="1" dirty="0"/>
              <a:t>　久美子</a:t>
            </a:r>
            <a:endParaRPr lang="en-US" altLang="ja-JP" sz="1600" b="1" dirty="0" smtClean="0"/>
          </a:p>
          <a:p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　　　　　　　「</a:t>
            </a:r>
            <a:r>
              <a:rPr lang="ja-JP" altLang="en-US" sz="1600" b="1" dirty="0"/>
              <a:t>がんと治療と人生プラン」</a:t>
            </a:r>
            <a:r>
              <a:rPr lang="ja-JP" altLang="en-US" sz="1600" b="1" dirty="0" smtClean="0"/>
              <a:t>　　　　</a:t>
            </a:r>
            <a:r>
              <a:rPr lang="ja-JP" altLang="en-US" sz="1600" dirty="0" smtClean="0"/>
              <a:t>　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6" name="WordArt 6"/>
          <p:cNvSpPr>
            <a:spLocks noChangeArrowheads="1" noChangeShapeType="1" noTextEdit="1"/>
          </p:cNvSpPr>
          <p:nvPr/>
        </p:nvSpPr>
        <p:spPr bwMode="auto">
          <a:xfrm>
            <a:off x="477610" y="2451037"/>
            <a:ext cx="5815196" cy="5966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16"/>
              </a:avLst>
            </a:prstTxWarp>
          </a:bodyPr>
          <a:lstStyle/>
          <a:p>
            <a:pPr>
              <a:defRPr/>
            </a:pPr>
            <a:r>
              <a:rPr lang="ja-JP" altLang="en-US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HG創英角ﾎﾟｯﾌﾟ体"/>
                <a:ea typeface="HG創英角ﾎﾟｯﾌﾟ体"/>
              </a:rPr>
              <a:t>～中高生からトップアスリートまで～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71999"/>
            <a:ext cx="16764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</TotalTime>
  <Words>43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松田　芳典</dc:creator>
  <cp:lastModifiedBy>kim</cp:lastModifiedBy>
  <cp:revision>149</cp:revision>
  <cp:lastPrinted>2015-06-23T06:47:12Z</cp:lastPrinted>
  <dcterms:created xsi:type="dcterms:W3CDTF">1601-01-01T00:00:00Z</dcterms:created>
  <dcterms:modified xsi:type="dcterms:W3CDTF">2015-08-21T00:07:32Z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